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3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Clic pentru a edita stilul de subtitlu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07A5BE-33E8-4A13-88B6-0C7385C12CC7}" type="datetimeFigureOut">
              <a:rPr lang="ro-RO" smtClean="0"/>
              <a:t>08.05.2026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024D5-E36B-42ED-97BC-8B856A920CAD}" type="slidenum">
              <a:rPr lang="ro-RO" smtClean="0"/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Bun venit în universul copilăriei</a:t>
            </a:r>
            <a:b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Înscrieri Grupa Mică – </a:t>
            </a:r>
            <a:b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școlar 2026-2027</a:t>
            </a:r>
            <a:br>
              <a:rPr lang="ro-RO" dirty="0"/>
            </a:br>
            <a:endParaRPr lang="ro-RO" dirty="0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5688376" y="10377488"/>
            <a:ext cx="9144000" cy="1655762"/>
          </a:xfrm>
        </p:spPr>
        <p:txBody>
          <a:bodyPr/>
          <a:lstStyle/>
          <a:p>
            <a:endParaRPr lang="ro-RO" dirty="0"/>
          </a:p>
        </p:txBody>
      </p:sp>
      <p:pic>
        <p:nvPicPr>
          <p:cNvPr id="1026" name="Picture 2" descr="Descoperă 91 idei pentru Bun venit la gradinita și idei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9822" y="2706333"/>
            <a:ext cx="3815646" cy="399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reptunghi 3"/>
          <p:cNvSpPr/>
          <p:nvPr/>
        </p:nvSpPr>
        <p:spPr>
          <a:xfrm>
            <a:off x="4562764" y="3244334"/>
            <a:ext cx="2786143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Școala Gimnazială Jijila!</a:t>
            </a:r>
          </a:p>
          <a:p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Grădinița cu program normal                  	Jijila</a:t>
            </a:r>
            <a:endParaRPr lang="ro-RO" sz="1600" dirty="0"/>
          </a:p>
        </p:txBody>
      </p:sp>
      <p:pic>
        <p:nvPicPr>
          <p:cNvPr id="5" name="I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12005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447059"/>
            <a:ext cx="9144000" cy="1477328"/>
          </a:xfrm>
        </p:spPr>
        <p:txBody>
          <a:bodyPr>
            <a:noAutofit/>
          </a:bodyPr>
          <a:lstStyle/>
          <a:p>
            <a:br>
              <a:rPr lang="ro-RO" sz="2000" b="1" dirty="0">
                <a:solidFill>
                  <a:srgbClr val="FF0000"/>
                </a:solidFill>
              </a:rPr>
            </a:br>
            <a:br>
              <a:rPr lang="ro-RO" sz="2000" b="1" dirty="0">
                <a:solidFill>
                  <a:srgbClr val="FF0000"/>
                </a:solidFill>
              </a:rPr>
            </a:br>
            <a:br>
              <a:rPr lang="ro-RO" sz="2000" b="1" dirty="0">
                <a:solidFill>
                  <a:srgbClr val="FF0000"/>
                </a:solidFill>
              </a:rPr>
            </a:br>
            <a:br>
              <a:rPr lang="ro-RO" sz="2000" b="1" dirty="0">
                <a:solidFill>
                  <a:srgbClr val="FF0000"/>
                </a:solidFill>
              </a:rPr>
            </a:br>
            <a:br>
              <a:rPr lang="ro-RO" sz="2000" b="1" dirty="0">
                <a:solidFill>
                  <a:srgbClr val="FF0000"/>
                </a:solidFill>
              </a:rPr>
            </a:br>
            <a:r>
              <a:rPr lang="ro-RO" sz="2000" b="1" dirty="0">
                <a:solidFill>
                  <a:srgbClr val="FF0000"/>
                </a:solidFill>
              </a:rPr>
              <a:t>De ce să alegeți unitatea noastră</a:t>
            </a:r>
            <a:br>
              <a:rPr lang="ro-RO" sz="2000" b="1" dirty="0"/>
            </a:br>
            <a:br>
              <a:rPr lang="ro-RO" sz="2000" b="1" dirty="0"/>
            </a:br>
            <a:r>
              <a:rPr lang="ro-RO" sz="2000" b="1" dirty="0">
                <a:solidFill>
                  <a:srgbClr val="FF0000"/>
                </a:solidFill>
              </a:rPr>
              <a:t>Mediu cald și sigur</a:t>
            </a:r>
            <a:r>
              <a:rPr lang="ro-RO" sz="2000" b="1" dirty="0"/>
              <a:t>:</a:t>
            </a:r>
            <a:r>
              <a:rPr lang="ro-RO" sz="2000" dirty="0"/>
              <a:t> Săli de grupă primitoare, adaptate nevoilor celor mici.</a:t>
            </a:r>
            <a:br>
              <a:rPr lang="ro-RO" sz="2000" dirty="0"/>
            </a:br>
            <a:r>
              <a:rPr lang="ro-RO" sz="2000" b="1" dirty="0"/>
              <a:t>Cadre didactice calificate:</a:t>
            </a:r>
            <a:r>
              <a:rPr lang="ro-RO" sz="2000" dirty="0"/>
              <a:t> Educatori cu experiență și dragoste pentru copii</a:t>
            </a:r>
          </a:p>
        </p:txBody>
      </p:sp>
      <p:pic>
        <p:nvPicPr>
          <p:cNvPr id="6" name="Imagin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04" y="4545867"/>
            <a:ext cx="3749195" cy="2278604"/>
          </a:xfrm>
          <a:prstGeom prst="rect">
            <a:avLst/>
          </a:prstGeom>
        </p:spPr>
      </p:pic>
      <p:sp>
        <p:nvSpPr>
          <p:cNvPr id="8" name="AutoShape 6" descr="blob:https://web.whatsapp.com/e4a3b88f-1d10-447e-92ff-665156fe97dc"/>
          <p:cNvSpPr>
            <a:spLocks noGrp="1" noChangeAspect="1" noChangeArrowheads="1"/>
          </p:cNvSpPr>
          <p:nvPr>
            <p:ph type="subTitle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o-RO" dirty="0"/>
          </a:p>
        </p:txBody>
      </p:sp>
      <p:pic>
        <p:nvPicPr>
          <p:cNvPr id="9" name="Imagin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63" y="3568510"/>
            <a:ext cx="3025966" cy="3255961"/>
          </a:xfrm>
          <a:prstGeom prst="rect">
            <a:avLst/>
          </a:prstGeom>
        </p:spPr>
      </p:pic>
      <p:pic>
        <p:nvPicPr>
          <p:cNvPr id="10" name="I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893" y="3424376"/>
            <a:ext cx="3744005" cy="3315392"/>
          </a:xfrm>
          <a:prstGeom prst="rect">
            <a:avLst/>
          </a:prstGeom>
          <a:ln>
            <a:solidFill>
              <a:schemeClr val="accent2">
                <a:lumMod val="20000"/>
                <a:lumOff val="80000"/>
              </a:schemeClr>
            </a:solidFill>
          </a:ln>
        </p:spPr>
      </p:pic>
      <p:pic>
        <p:nvPicPr>
          <p:cNvPr id="12" name="Imagin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40" y="2005968"/>
            <a:ext cx="4171723" cy="2458318"/>
          </a:xfrm>
          <a:prstGeom prst="rect">
            <a:avLst/>
          </a:prstGeom>
        </p:spPr>
      </p:pic>
      <p:sp>
        <p:nvSpPr>
          <p:cNvPr id="13" name="Dreptunghi 12"/>
          <p:cNvSpPr/>
          <p:nvPr/>
        </p:nvSpPr>
        <p:spPr>
          <a:xfrm>
            <a:off x="4351663" y="1390160"/>
            <a:ext cx="75796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endParaRPr lang="ro-RO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endParaRPr lang="ro-RO" b="1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endParaRPr lang="ro-RO" b="1" dirty="0">
              <a:solidFill>
                <a:srgbClr val="0A0A0A"/>
              </a:solidFill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b="1" i="0" dirty="0">
                <a:solidFill>
                  <a:srgbClr val="0A0A0A"/>
                </a:solidFill>
                <a:effectLst/>
                <a:latin typeface="Google Sans"/>
              </a:rPr>
              <a:t>Activități diverse:</a:t>
            </a:r>
            <a:r>
              <a:rPr lang="ro-RO" b="0" i="0" dirty="0">
                <a:solidFill>
                  <a:srgbClr val="0A0A0A"/>
                </a:solidFill>
                <a:effectLst/>
                <a:latin typeface="Google Sans"/>
              </a:rPr>
              <a:t> Jocuri educative, activități creative, muzică și sport.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b="1" i="0" dirty="0">
                <a:solidFill>
                  <a:srgbClr val="0A0A0A"/>
                </a:solidFill>
                <a:effectLst/>
                <a:latin typeface="Google Sans"/>
              </a:rPr>
              <a:t>Dotări:</a:t>
            </a:r>
            <a:r>
              <a:rPr lang="ro-RO" b="0" i="0" dirty="0">
                <a:solidFill>
                  <a:srgbClr val="0A0A0A"/>
                </a:solidFill>
                <a:effectLst/>
                <a:latin typeface="Google Sans"/>
              </a:rPr>
              <a:t> Materiale didactice noi, jucării educative și spațiu de joacă.</a:t>
            </a:r>
          </a:p>
        </p:txBody>
      </p:sp>
      <p:pic>
        <p:nvPicPr>
          <p:cNvPr id="14" name="Imagin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50278"/>
            <a:ext cx="12192000" cy="1112278"/>
          </a:xfrm>
          <a:prstGeom prst="rect">
            <a:avLst/>
          </a:prstGeom>
        </p:spPr>
      </p:pic>
      <p:pic>
        <p:nvPicPr>
          <p:cNvPr id="16" name="Imagin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62" y="3424376"/>
            <a:ext cx="3237231" cy="177211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953010"/>
            <a:ext cx="10515600" cy="4403247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Perioada: 25 mai – 18 iunie 2026</a:t>
            </a:r>
            <a:b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</a:b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25 – 29 mai 2026: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Colectarea cererilor de înscriere (depunerea dosarelor la secretariat).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2 – 8 iunie 2026: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Procesarea cererilor -</a:t>
            </a: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Faza a I</a:t>
            </a:r>
            <a:endParaRPr kumimoji="0" lang="ro-RO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9 – 12 iunie 2026: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Procesarea cererilor – </a:t>
            </a: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Faza a II-a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(a doua opțiune).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15 – 17 iunie 2026: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Procesarea cererilor – </a:t>
            </a: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Faza a III-a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(a treia opțiune).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ro-RO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18 iunie 2026:</a:t>
            </a:r>
            <a:r>
              <a:rPr kumimoji="0" lang="ro-RO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Afișarea rezultatelor și a numărului de locuri rămase libere.</a:t>
            </a:r>
            <a:endParaRPr lang="ro-RO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695065" y="-149860"/>
            <a:ext cx="4149053" cy="180784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>
              <a:lnSpc>
                <a:spcPct val="100000"/>
              </a:lnSpc>
            </a:pPr>
            <a:br>
              <a:rPr kumimoji="0" lang="ro-RO" sz="18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</a:br>
            <a:br>
              <a:rPr lang="ro-RO" sz="1800" b="1" dirty="0">
                <a:solidFill>
                  <a:srgbClr val="0A0A0A"/>
                </a:solidFill>
                <a:latin typeface="Google Sans"/>
              </a:rPr>
            </a:br>
            <a:br>
              <a:rPr lang="ro-RO" sz="1800" b="1" dirty="0">
                <a:solidFill>
                  <a:srgbClr val="0A0A0A"/>
                </a:solidFill>
                <a:latin typeface="Google Sans"/>
              </a:rPr>
            </a:br>
            <a:br>
              <a:rPr lang="ro-RO" sz="1800" b="1" dirty="0">
                <a:solidFill>
                  <a:srgbClr val="0A0A0A"/>
                </a:solidFill>
                <a:latin typeface="Google Sans"/>
              </a:rPr>
            </a:br>
            <a:r>
              <a:rPr kumimoji="0" lang="ro-RO" sz="24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Calendarul înscrierii – Etapa I</a:t>
            </a:r>
            <a:endParaRPr kumimoji="0" lang="ro-RO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6" name="I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936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-115416"/>
            <a:ext cx="65" cy="2308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o-RO" sz="1500" b="1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1931182"/>
            <a:ext cx="12192000" cy="466281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o-RO" sz="1500" b="1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ro-RO" sz="1500" b="1" dirty="0">
              <a:solidFill>
                <a:srgbClr val="0A0A0A"/>
              </a:solidFill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o-RO" sz="1500" b="1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algn="ctr"/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                        Documente necesare (Dosarul de înscriere)</a:t>
            </a:r>
            <a:endParaRPr kumimoji="0" lang="ro-R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o-RO" sz="2000" i="1" dirty="0">
                <a:solidFill>
                  <a:srgbClr val="0A0A0A"/>
                </a:solidFill>
                <a:latin typeface="Google Sans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o-RO" sz="2000" b="0" i="1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📁 </a:t>
            </a:r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Cerere-tip de înscriere</a:t>
            </a: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(cu cele 3 opțiuni clar exprimate)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ro-RO" sz="2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🆔 </a:t>
            </a:r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Copie certificat de naștere copil</a:t>
            </a: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(prezentați și originalul)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ro-RO" sz="2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🏠 </a:t>
            </a:r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Copii CI părinți / tutori</a:t>
            </a: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(pentru verificarea domiciliului)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ro-RO" sz="2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🩺 </a:t>
            </a:r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Adeverințe de salariat</a:t>
            </a: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ale părinților (necesare pentru criteriile de departajare)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kumimoji="0" lang="ro-RO" sz="2000" b="0" i="0" u="none" strike="noStrike" cap="none" normalizeH="0" baseline="0" dirty="0">
              <a:ln>
                <a:noFill/>
              </a:ln>
              <a:solidFill>
                <a:srgbClr val="0A0A0A"/>
              </a:solidFill>
              <a:effectLst/>
              <a:latin typeface="Google San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⚖️ </a:t>
            </a:r>
            <a:r>
              <a:rPr kumimoji="0" lang="ro-RO" sz="2000" b="1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Alte documente justificative</a:t>
            </a:r>
            <a:r>
              <a:rPr kumimoji="0" lang="ro-RO" sz="2000" b="0" i="0" u="none" strike="noStrike" cap="none" normalizeH="0" baseline="0" dirty="0">
                <a:ln>
                  <a:noFill/>
                </a:ln>
                <a:solidFill>
                  <a:srgbClr val="0A0A0A"/>
                </a:solidFill>
                <a:effectLst/>
                <a:latin typeface="Google Sans"/>
              </a:rPr>
              <a:t> (certificate medicale, hotărâri judecătorești etc., unde este cazul)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ro-R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Imagine 3">
            <a:extLst>
              <a:ext uri="{FF2B5EF4-FFF2-40B4-BE49-F238E27FC236}">
                <a16:creationId xmlns:a16="http://schemas.microsoft.com/office/drawing/2014/main" id="{55E91D38-F951-0717-ECB8-EEA2DA960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1" y="-1836752"/>
            <a:ext cx="12102197" cy="1621599"/>
          </a:xfrm>
          <a:prstGeom prst="rect">
            <a:avLst/>
          </a:prstGeom>
        </p:spPr>
      </p:pic>
      <p:pic>
        <p:nvPicPr>
          <p:cNvPr id="4" name="Imagine 5">
            <a:extLst>
              <a:ext uri="{FF2B5EF4-FFF2-40B4-BE49-F238E27FC236}">
                <a16:creationId xmlns:a16="http://schemas.microsoft.com/office/drawing/2014/main" id="{01A49861-85B2-A3BF-E682-8D7AE699A4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9369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reptunghi 1"/>
          <p:cNvSpPr/>
          <p:nvPr/>
        </p:nvSpPr>
        <p:spPr>
          <a:xfrm>
            <a:off x="1288973" y="2274838"/>
            <a:ext cx="92321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2400" b="1" i="0" dirty="0">
                <a:solidFill>
                  <a:srgbClr val="0A0A0A"/>
                </a:solidFill>
                <a:effectLst/>
                <a:latin typeface="Google Sans"/>
              </a:rPr>
              <a:t>Calendarul înscrierii – Etapa a II-a (Date cheie)</a:t>
            </a:r>
          </a:p>
          <a:p>
            <a:r>
              <a:rPr lang="ro-RO" sz="2400" b="0" i="1" dirty="0">
                <a:solidFill>
                  <a:srgbClr val="0A0A0A"/>
                </a:solidFill>
                <a:effectLst/>
                <a:latin typeface="Google Sans"/>
              </a:rPr>
              <a:t>Conform graficului oficial 2026:</a:t>
            </a:r>
            <a:endParaRPr lang="ro-RO" sz="2400" b="0" i="0" dirty="0">
              <a:solidFill>
                <a:srgbClr val="0A0A0A"/>
              </a:solidFill>
              <a:effectLst/>
              <a:latin typeface="Google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i="0" dirty="0">
                <a:solidFill>
                  <a:srgbClr val="0A0A0A"/>
                </a:solidFill>
                <a:effectLst/>
                <a:latin typeface="Google Sans"/>
              </a:rPr>
              <a:t>22 iunie – 26 iunie:</a:t>
            </a:r>
            <a:r>
              <a:rPr lang="ro-RO" sz="2400" b="0" i="0" dirty="0">
                <a:solidFill>
                  <a:srgbClr val="0A0A0A"/>
                </a:solidFill>
                <a:effectLst/>
                <a:latin typeface="Google Sans"/>
              </a:rPr>
              <a:t> Colectarea cererilor de înscriere la secretariat.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i="0" dirty="0">
                <a:solidFill>
                  <a:srgbClr val="0A0A0A"/>
                </a:solidFill>
                <a:effectLst/>
                <a:latin typeface="Google Sans"/>
              </a:rPr>
              <a:t>29 iunie – 8 iulie:</a:t>
            </a:r>
            <a:r>
              <a:rPr lang="ro-RO" sz="2400" b="0" i="0" dirty="0">
                <a:solidFill>
                  <a:srgbClr val="0A0A0A"/>
                </a:solidFill>
                <a:effectLst/>
                <a:latin typeface="Google Sans"/>
              </a:rPr>
              <a:t> Procesarea cererilor pe faze (Opțiunea I, II și III).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o-RO" sz="2400" b="1" i="0" dirty="0">
                <a:solidFill>
                  <a:srgbClr val="0A0A0A"/>
                </a:solidFill>
                <a:effectLst/>
                <a:latin typeface="Google Sans"/>
              </a:rPr>
              <a:t>9 iulie 2026:</a:t>
            </a:r>
            <a:r>
              <a:rPr lang="ro-RO" sz="2400" b="0" i="0" dirty="0">
                <a:solidFill>
                  <a:srgbClr val="0A0A0A"/>
                </a:solidFill>
                <a:effectLst/>
                <a:latin typeface="Google Sans"/>
              </a:rPr>
              <a:t> Afișarea rezultatelor finale și a locurilor rămase libere</a:t>
            </a:r>
          </a:p>
        </p:txBody>
      </p:sp>
      <p:pic>
        <p:nvPicPr>
          <p:cNvPr id="3" name="I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923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635" y="1316990"/>
            <a:ext cx="12035155" cy="527494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1600" b="0" i="0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 </a:t>
            </a:r>
            <a:r>
              <a:rPr lang="ro-RO" sz="1600" b="0" i="0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                                       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Contact 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ș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i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i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nforma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ț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ii </a:t>
            </a: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î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nscrieri</a:t>
            </a: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        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V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ă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a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ș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tept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ă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m cu drag 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în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familia 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noastr</a:t>
            </a:r>
            <a:r>
              <a:rPr lang="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ă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preșcolară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!</a:t>
            </a: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Adresa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: 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Școala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Gimnazială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Jijila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, Loc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alitatea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Jijila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, 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Strada 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Victoriei</a:t>
            </a:r>
            <a:r>
              <a:rPr lang="en-US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, nr. 31,</a:t>
            </a: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Jud.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Tulcea</a:t>
            </a: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📞 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Telefon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Secretariat: 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0240550098</a:t>
            </a: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📧 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E-mail:</a:t>
            </a:r>
            <a:r>
              <a:rPr lang="en-US" altLang="en-US"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scoalajijila@yahoo.co</a:t>
            </a:r>
            <a:r>
              <a:rPr lang="ro-RO" altLang="en-US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m</a:t>
            </a: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None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lang="en-US" altLang="en-US"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🕒 Program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depunere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dosare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: </a:t>
            </a: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endParaRPr sz="2400" b="1" dirty="0">
              <a:solidFill>
                <a:srgbClr val="0A0A0A"/>
              </a:solidFill>
              <a:uFillTx/>
              <a:latin typeface="comic" charset="0"/>
              <a:ea typeface="comic" charset="0"/>
            </a:endParaRPr>
          </a:p>
          <a:p>
            <a:pPr marL="0" indent="0">
              <a:lnSpc>
                <a:spcPts val="144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Luni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-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Vineri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,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între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 </a:t>
            </a:r>
            <a:r>
              <a:rPr sz="2400" b="1" dirty="0" err="1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orele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 0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9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:00 - 1</a:t>
            </a:r>
            <a:r>
              <a:rPr lang="ro-RO"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5</a:t>
            </a:r>
            <a:r>
              <a:rPr sz="2400" b="1" dirty="0">
                <a:solidFill>
                  <a:srgbClr val="0A0A0A"/>
                </a:solidFill>
                <a:uFillTx/>
                <a:latin typeface="comic" charset="0"/>
                <a:ea typeface="comic" charset="0"/>
              </a:rPr>
              <a:t>:00 .</a:t>
            </a:r>
          </a:p>
        </p:txBody>
      </p:sp>
      <p:pic>
        <p:nvPicPr>
          <p:cNvPr id="6" name="Imagin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635" cy="12012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</TotalTime>
  <Words>395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comic</vt:lpstr>
      <vt:lpstr>Google Sans</vt:lpstr>
      <vt:lpstr>Times New Roman</vt:lpstr>
      <vt:lpstr>Temă Office</vt:lpstr>
      <vt:lpstr>Bun venit în universul copilăriei  Înscrieri Grupa Mică –  An școlar 2026-2027 </vt:lpstr>
      <vt:lpstr>     De ce să alegeți unitatea noastră  Mediu cald și sigur: Săli de grupă primitoare, adaptate nevoilor celor mici. Cadre didactice calificate: Educatori cu experiență și dragoste pentru copii</vt:lpstr>
      <vt:lpstr>    Calendarul înscrierii – Etapa 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Bun venit în universul copilăriei  Înscrieri Grupa Mică –  An școlar 2026-2027</dc:title>
  <dc:creator>User</dc:creator>
  <cp:lastModifiedBy>Lenovo</cp:lastModifiedBy>
  <cp:revision>12</cp:revision>
  <dcterms:created xsi:type="dcterms:W3CDTF">2026-05-07T06:21:00Z</dcterms:created>
  <dcterms:modified xsi:type="dcterms:W3CDTF">2026-05-08T17:46:01Z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1F6F721F50BB44A5B8DAD177E88C5F74_12</vt:lpwstr>
  </property>
</Properties>
</file>